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289" r:id="rId10"/>
    <p:sldId id="269" r:id="rId11"/>
    <p:sldId id="270" r:id="rId12"/>
    <p:sldId id="271" r:id="rId13"/>
    <p:sldId id="275" r:id="rId14"/>
    <p:sldId id="272" r:id="rId15"/>
    <p:sldId id="287" r:id="rId16"/>
    <p:sldId id="273" r:id="rId17"/>
    <p:sldId id="274" r:id="rId18"/>
    <p:sldId id="277" r:id="rId19"/>
    <p:sldId id="276" r:id="rId20"/>
    <p:sldId id="278" r:id="rId21"/>
    <p:sldId id="279" r:id="rId22"/>
    <p:sldId id="280" r:id="rId23"/>
    <p:sldId id="281" r:id="rId24"/>
    <p:sldId id="286" r:id="rId25"/>
    <p:sldId id="283" r:id="rId26"/>
    <p:sldId id="284" r:id="rId27"/>
    <p:sldId id="285" r:id="rId28"/>
    <p:sldId id="282" r:id="rId29"/>
    <p:sldId id="288" r:id="rId30"/>
    <p:sldId id="290" r:id="rId31"/>
    <p:sldId id="291" r:id="rId32"/>
    <p:sldId id="318" r:id="rId33"/>
    <p:sldId id="319" r:id="rId34"/>
    <p:sldId id="292" r:id="rId35"/>
    <p:sldId id="293" r:id="rId36"/>
    <p:sldId id="296" r:id="rId37"/>
    <p:sldId id="297" r:id="rId38"/>
    <p:sldId id="298" r:id="rId39"/>
    <p:sldId id="299" r:id="rId40"/>
    <p:sldId id="300" r:id="rId41"/>
    <p:sldId id="302" r:id="rId42"/>
    <p:sldId id="303" r:id="rId43"/>
    <p:sldId id="304" r:id="rId44"/>
    <p:sldId id="301" r:id="rId45"/>
    <p:sldId id="316" r:id="rId46"/>
    <p:sldId id="317" r:id="rId47"/>
    <p:sldId id="263" r:id="rId48"/>
    <p:sldId id="264" r:id="rId49"/>
    <p:sldId id="260" r:id="rId50"/>
    <p:sldId id="262" r:id="rId51"/>
    <p:sldId id="265" r:id="rId52"/>
    <p:sldId id="267" r:id="rId53"/>
    <p:sldId id="268" r:id="rId54"/>
    <p:sldId id="294" r:id="rId55"/>
    <p:sldId id="295" r:id="rId56"/>
    <p:sldId id="320" r:id="rId57"/>
    <p:sldId id="321" r:id="rId58"/>
    <p:sldId id="322" r:id="rId59"/>
    <p:sldId id="323" r:id="rId60"/>
    <p:sldId id="305" r:id="rId61"/>
    <p:sldId id="312" r:id="rId62"/>
    <p:sldId id="313" r:id="rId63"/>
    <p:sldId id="314" r:id="rId64"/>
    <p:sldId id="315" r:id="rId65"/>
    <p:sldId id="311" r:id="rId66"/>
    <p:sldId id="306" r:id="rId67"/>
    <p:sldId id="307" r:id="rId68"/>
    <p:sldId id="308" r:id="rId69"/>
    <p:sldId id="309" r:id="rId70"/>
    <p:sldId id="310"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1" d="100"/>
          <a:sy n="81" d="100"/>
        </p:scale>
        <p:origin x="114"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slide" Target="slides/slide6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01/12/2022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01/12/2022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01/12/2022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01/12/2022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01/12/2022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01/12/2022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01/12/2022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01/12/2022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01/12/2022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01/12/2022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01/12/2022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01/12/2022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r>
              <a:rPr lang="pt-BR" dirty="0"/>
              <a:t>Tecnologias</a:t>
            </a:r>
          </a:p>
          <a:p>
            <a:r>
              <a:rPr lang="pt-BR" dirty="0"/>
              <a:t>Cronograma</a:t>
            </a:r>
          </a:p>
          <a:p>
            <a:r>
              <a:rPr lang="pt-BR" dirty="0"/>
              <a:t>Funcionalidades</a:t>
            </a:r>
          </a:p>
          <a:p>
            <a:r>
              <a:rPr lang="pt-BR" dirty="0"/>
              <a:t>Telas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Interface gráfica do usuário, Aplicativo&#10;&#10;Descrição gerada automaticamente">
            <a:extLst>
              <a:ext uri="{FF2B5EF4-FFF2-40B4-BE49-F238E27FC236}">
                <a16:creationId xmlns:a16="http://schemas.microsoft.com/office/drawing/2014/main" id="{6BB4857E-C370-132C-BE92-556F302D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8485" cy="6858000"/>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39E902A7-604E-8873-6559-D0AB4AAD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19" y="0"/>
            <a:ext cx="16232519" cy="6858000"/>
          </a:xfrm>
          <a:prstGeom prst="rect">
            <a:avLst/>
          </a:prstGeom>
        </p:spPr>
      </p:pic>
    </p:spTree>
    <p:extLst>
      <p:ext uri="{BB962C8B-B14F-4D97-AF65-F5344CB8AC3E}">
        <p14:creationId xmlns:p14="http://schemas.microsoft.com/office/powerpoint/2010/main" val="2064368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r>
              <a:rPr lang="pt-BR" dirty="0"/>
              <a:t>Diagramas</a:t>
            </a:r>
          </a:p>
          <a:p>
            <a:pPr lvl="1"/>
            <a:r>
              <a:rPr lang="pt-BR" dirty="0"/>
              <a:t>Caso de Uso Geral</a:t>
            </a:r>
          </a:p>
          <a:p>
            <a:pPr lvl="1"/>
            <a:r>
              <a:rPr lang="pt-BR" dirty="0"/>
              <a:t>Representação Arquitetural</a:t>
            </a:r>
          </a:p>
          <a:p>
            <a:pPr lvl="1"/>
            <a:r>
              <a:rPr lang="pt-BR" dirty="0"/>
              <a:t>Visão Geral</a:t>
            </a:r>
          </a:p>
          <a:p>
            <a:pPr lvl="1"/>
            <a:r>
              <a:rPr lang="pt-BR" dirty="0"/>
              <a:t>Camada de Apresentação</a:t>
            </a:r>
          </a:p>
          <a:p>
            <a:pPr lvl="1"/>
            <a:r>
              <a:rPr lang="pt-BR" dirty="0"/>
              <a:t>Camada de Negócio</a:t>
            </a:r>
          </a:p>
          <a:p>
            <a:pPr lvl="1"/>
            <a:r>
              <a:rPr lang="pt-BR" dirty="0"/>
              <a:t>Camada de Persistência</a:t>
            </a:r>
          </a:p>
          <a:p>
            <a:pPr lvl="1"/>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8E00ADA-AD1C-D3BE-11ED-719A83AAAAB9}"/>
              </a:ext>
            </a:extLst>
          </p:cNvPr>
          <p:cNvPicPr>
            <a:picLocks noChangeAspect="1"/>
          </p:cNvPicPr>
          <p:nvPr/>
        </p:nvPicPr>
        <p:blipFill>
          <a:blip r:embed="rId2"/>
          <a:stretch>
            <a:fillRect/>
          </a:stretch>
        </p:blipFill>
        <p:spPr>
          <a:xfrm>
            <a:off x="-6219764" y="0"/>
            <a:ext cx="18411764" cy="6858000"/>
          </a:xfrm>
          <a:prstGeom prst="rect">
            <a:avLst/>
          </a:prstGeom>
        </p:spPr>
      </p:pic>
    </p:spTree>
    <p:extLst>
      <p:ext uri="{BB962C8B-B14F-4D97-AF65-F5344CB8AC3E}">
        <p14:creationId xmlns:p14="http://schemas.microsoft.com/office/powerpoint/2010/main" val="4152029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p:txBody>
          <a:bodyPr>
            <a:normAutofit lnSpcReduction="10000"/>
          </a:bodyPr>
          <a:lstStyle/>
          <a:p>
            <a:pPr lvl="1"/>
            <a:r>
              <a:rPr lang="pt-BR" dirty="0"/>
              <a:t>Web</a:t>
            </a:r>
          </a:p>
          <a:p>
            <a:pPr lvl="2"/>
            <a:r>
              <a:rPr lang="pt-BR" dirty="0" err="1"/>
              <a:t>Reactjs</a:t>
            </a:r>
            <a:endParaRPr lang="pt-BR" dirty="0"/>
          </a:p>
          <a:p>
            <a:pPr lvl="2"/>
            <a:r>
              <a:rPr lang="pt-BR" dirty="0" err="1"/>
              <a:t>Sass</a:t>
            </a:r>
            <a:endParaRPr lang="pt-BR" dirty="0"/>
          </a:p>
          <a:p>
            <a:pPr lvl="2"/>
            <a:r>
              <a:rPr lang="pt-BR" dirty="0" err="1"/>
              <a:t>Highcharts</a:t>
            </a:r>
            <a:endParaRPr lang="pt-BR" dirty="0"/>
          </a:p>
          <a:p>
            <a:pPr lvl="2"/>
            <a:r>
              <a:rPr lang="pt-BR" dirty="0" err="1"/>
              <a:t>bootstrap</a:t>
            </a:r>
            <a:endParaRPr lang="pt-BR" dirty="0"/>
          </a:p>
          <a:p>
            <a:pPr lvl="2"/>
            <a:r>
              <a:rPr lang="pt-BR" dirty="0" err="1"/>
              <a:t>axios</a:t>
            </a:r>
            <a:endParaRPr lang="pt-BR" dirty="0"/>
          </a:p>
          <a:p>
            <a:pPr marL="914400" lvl="2" indent="0">
              <a:buNone/>
            </a:pPr>
            <a:endParaRPr lang="pt-BR" dirty="0"/>
          </a:p>
          <a:p>
            <a:pPr lvl="1"/>
            <a:r>
              <a:rPr lang="pt-BR" dirty="0" err="1"/>
              <a:t>Backend</a:t>
            </a:r>
            <a:endParaRPr lang="pt-BR" dirty="0"/>
          </a:p>
          <a:p>
            <a:pPr lvl="2"/>
            <a:r>
              <a:rPr lang="pt-BR" dirty="0" err="1"/>
              <a:t>Nodejs</a:t>
            </a:r>
            <a:endParaRPr lang="pt-BR" dirty="0"/>
          </a:p>
          <a:p>
            <a:pPr lvl="2"/>
            <a:r>
              <a:rPr lang="pt-BR" dirty="0" err="1"/>
              <a:t>Typescript</a:t>
            </a:r>
            <a:endParaRPr lang="pt-BR" dirty="0"/>
          </a:p>
          <a:p>
            <a:pPr lvl="2"/>
            <a:r>
              <a:rPr lang="pt-BR" dirty="0" err="1"/>
              <a:t>Typeorm</a:t>
            </a:r>
            <a:endParaRPr lang="pt-BR" dirty="0"/>
          </a:p>
          <a:p>
            <a:pPr lvl="1"/>
            <a:endParaRPr lang="pt-BR" dirty="0"/>
          </a:p>
          <a:p>
            <a:pPr lvl="1"/>
            <a:r>
              <a:rPr lang="pt-BR" dirty="0" err="1"/>
              <a:t>Postgres</a:t>
            </a:r>
            <a:endParaRPr lang="pt-BR" dirty="0"/>
          </a:p>
          <a:p>
            <a:pPr lvl="1"/>
            <a:r>
              <a:rPr lang="pt-BR" dirty="0" err="1"/>
              <a:t>Selenium</a:t>
            </a:r>
            <a:r>
              <a:rPr lang="pt-BR" dirty="0"/>
              <a:t> IDE</a:t>
            </a:r>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5" name="Imagem 4">
            <a:extLst>
              <a:ext uri="{FF2B5EF4-FFF2-40B4-BE49-F238E27FC236}">
                <a16:creationId xmlns:a16="http://schemas.microsoft.com/office/drawing/2014/main" id="{F7CBB6BF-A593-399D-4B58-8FDE599E4691}"/>
              </a:ext>
            </a:extLst>
          </p:cNvPr>
          <p:cNvPicPr>
            <a:picLocks noChangeAspect="1"/>
          </p:cNvPicPr>
          <p:nvPr/>
        </p:nvPicPr>
        <p:blipFill>
          <a:blip r:embed="rId2"/>
          <a:stretch>
            <a:fillRect/>
          </a:stretch>
        </p:blipFill>
        <p:spPr>
          <a:xfrm>
            <a:off x="2149432" y="280272"/>
            <a:ext cx="3336967" cy="6297455"/>
          </a:xfrm>
          <a:prstGeom prst="rect">
            <a:avLst/>
          </a:prstGeom>
        </p:spPr>
      </p:pic>
      <p:pic>
        <p:nvPicPr>
          <p:cNvPr id="7" name="Imagem 6">
            <a:extLst>
              <a:ext uri="{FF2B5EF4-FFF2-40B4-BE49-F238E27FC236}">
                <a16:creationId xmlns:a16="http://schemas.microsoft.com/office/drawing/2014/main" id="{953D61C2-0D52-0CD8-BD06-DB15A8DE68BE}"/>
              </a:ext>
            </a:extLst>
          </p:cNvPr>
          <p:cNvPicPr>
            <a:picLocks noChangeAspect="1"/>
          </p:cNvPicPr>
          <p:nvPr/>
        </p:nvPicPr>
        <p:blipFill>
          <a:blip r:embed="rId3"/>
          <a:stretch>
            <a:fillRect/>
          </a:stretch>
        </p:blipFill>
        <p:spPr>
          <a:xfrm>
            <a:off x="5556083" y="3036410"/>
            <a:ext cx="3667125" cy="1276350"/>
          </a:xfrm>
          <a:prstGeom prst="rect">
            <a:avLst/>
          </a:prstGeom>
        </p:spPr>
      </p:pic>
    </p:spTree>
    <p:extLst>
      <p:ext uri="{BB962C8B-B14F-4D97-AF65-F5344CB8AC3E}">
        <p14:creationId xmlns:p14="http://schemas.microsoft.com/office/powerpoint/2010/main" val="885453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4" name="Imagem 3">
            <a:extLst>
              <a:ext uri="{FF2B5EF4-FFF2-40B4-BE49-F238E27FC236}">
                <a16:creationId xmlns:a16="http://schemas.microsoft.com/office/drawing/2014/main" id="{2C5362A3-D731-1E11-A81A-82DCC09E55A6}"/>
              </a:ext>
            </a:extLst>
          </p:cNvPr>
          <p:cNvPicPr>
            <a:picLocks noChangeAspect="1"/>
          </p:cNvPicPr>
          <p:nvPr/>
        </p:nvPicPr>
        <p:blipFill>
          <a:blip r:embed="rId2"/>
          <a:stretch>
            <a:fillRect/>
          </a:stretch>
        </p:blipFill>
        <p:spPr>
          <a:xfrm>
            <a:off x="246185" y="1748084"/>
            <a:ext cx="3676650" cy="3171825"/>
          </a:xfrm>
          <a:prstGeom prst="rect">
            <a:avLst/>
          </a:prstGeom>
        </p:spPr>
      </p:pic>
      <p:pic>
        <p:nvPicPr>
          <p:cNvPr id="8" name="Imagem 7">
            <a:extLst>
              <a:ext uri="{FF2B5EF4-FFF2-40B4-BE49-F238E27FC236}">
                <a16:creationId xmlns:a16="http://schemas.microsoft.com/office/drawing/2014/main" id="{3256703D-374E-2370-50EA-FD9933444EFE}"/>
              </a:ext>
            </a:extLst>
          </p:cNvPr>
          <p:cNvPicPr>
            <a:picLocks noChangeAspect="1"/>
          </p:cNvPicPr>
          <p:nvPr/>
        </p:nvPicPr>
        <p:blipFill>
          <a:blip r:embed="rId3"/>
          <a:stretch>
            <a:fillRect/>
          </a:stretch>
        </p:blipFill>
        <p:spPr>
          <a:xfrm>
            <a:off x="246185" y="4919909"/>
            <a:ext cx="3533775" cy="1076325"/>
          </a:xfrm>
          <a:prstGeom prst="rect">
            <a:avLst/>
          </a:prstGeom>
        </p:spPr>
      </p:pic>
      <p:pic>
        <p:nvPicPr>
          <p:cNvPr id="10" name="Imagem 9">
            <a:extLst>
              <a:ext uri="{FF2B5EF4-FFF2-40B4-BE49-F238E27FC236}">
                <a16:creationId xmlns:a16="http://schemas.microsoft.com/office/drawing/2014/main" id="{2FDA2A6E-DC8A-5719-F49E-207BD223FC35}"/>
              </a:ext>
            </a:extLst>
          </p:cNvPr>
          <p:cNvPicPr>
            <a:picLocks noChangeAspect="1"/>
          </p:cNvPicPr>
          <p:nvPr/>
        </p:nvPicPr>
        <p:blipFill>
          <a:blip r:embed="rId4"/>
          <a:stretch>
            <a:fillRect/>
          </a:stretch>
        </p:blipFill>
        <p:spPr>
          <a:xfrm>
            <a:off x="4136591" y="1748084"/>
            <a:ext cx="3505200" cy="2733675"/>
          </a:xfrm>
          <a:prstGeom prst="rect">
            <a:avLst/>
          </a:prstGeom>
        </p:spPr>
      </p:pic>
      <p:pic>
        <p:nvPicPr>
          <p:cNvPr id="12" name="Imagem 11">
            <a:extLst>
              <a:ext uri="{FF2B5EF4-FFF2-40B4-BE49-F238E27FC236}">
                <a16:creationId xmlns:a16="http://schemas.microsoft.com/office/drawing/2014/main" id="{2FFB071B-C408-96EA-F54D-23227008ABD6}"/>
              </a:ext>
            </a:extLst>
          </p:cNvPr>
          <p:cNvPicPr>
            <a:picLocks noChangeAspect="1"/>
          </p:cNvPicPr>
          <p:nvPr/>
        </p:nvPicPr>
        <p:blipFill>
          <a:blip r:embed="rId5"/>
          <a:stretch>
            <a:fillRect/>
          </a:stretch>
        </p:blipFill>
        <p:spPr>
          <a:xfrm>
            <a:off x="6799385" y="1814759"/>
            <a:ext cx="3505200" cy="2667000"/>
          </a:xfrm>
          <a:prstGeom prst="rect">
            <a:avLst/>
          </a:prstGeom>
        </p:spPr>
      </p:pic>
    </p:spTree>
    <p:extLst>
      <p:ext uri="{BB962C8B-B14F-4D97-AF65-F5344CB8AC3E}">
        <p14:creationId xmlns:p14="http://schemas.microsoft.com/office/powerpoint/2010/main" val="526588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4598273"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Representação de Camadas</a:t>
            </a:r>
            <a:br>
              <a:rPr lang="pt-BR" sz="2000" dirty="0"/>
            </a:br>
            <a:r>
              <a:rPr lang="pt-BR" sz="20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134005"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512146" y="0"/>
            <a:ext cx="10058400" cy="1450757"/>
          </a:xfrm>
        </p:spPr>
        <p:txBody>
          <a:bodyPr/>
          <a:lstStyle/>
          <a:p>
            <a:r>
              <a:rPr lang="pt-BR" dirty="0"/>
              <a:t>Diagramas</a:t>
            </a:r>
            <a:br>
              <a:rPr lang="pt-BR" dirty="0"/>
            </a:br>
            <a:r>
              <a:rPr lang="pt-BR" sz="20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512146" y="1436914"/>
            <a:ext cx="11167707" cy="5421086"/>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782273600"/>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000" b="1" dirty="0">
                          <a:effectLst/>
                        </a:rPr>
                        <a:t>Entrega</a:t>
                      </a:r>
                      <a:endParaRPr lang="pt-BR" sz="20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000" b="1" dirty="0">
                          <a:effectLst/>
                        </a:rPr>
                        <a:t>Data</a:t>
                      </a:r>
                      <a:endParaRPr lang="pt-BR" sz="20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dirty="0">
                          <a:effectLst/>
                        </a:rPr>
                        <a:t>Definição do Projeto</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15/08/2022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dirty="0">
                          <a:effectLst/>
                        </a:rPr>
                        <a:t>Apresentação do Protótipo de Interface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29/08/2022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dirty="0">
                          <a:effectLst/>
                        </a:rPr>
                        <a:t>Gerenciamento da Conta do Cliente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05/09/2022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dirty="0">
                          <a:effectLst/>
                        </a:rPr>
                        <a:t>Testes De Gerenciamento do Cliente</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a:effectLst/>
                        </a:rPr>
                        <a:t>12/09/2022</a:t>
                      </a:r>
                      <a:endParaRPr lang="pt-BR" sz="200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dirty="0">
                          <a:effectLst/>
                        </a:rPr>
                        <a:t>Inserção de Vendas</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26/09/2022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dirty="0">
                          <a:effectLst/>
                        </a:rPr>
                        <a:t>Processamento de Venda</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18/10/2022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a:effectLst/>
                        </a:rPr>
                        <a:t>Caso de Uso de Condução (Fluxo Principal)</a:t>
                      </a:r>
                      <a:endParaRPr lang="pt-BR" sz="20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31/10/2022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a:effectLst/>
                        </a:rPr>
                        <a:t>Dashboard do Usuário Administrador</a:t>
                      </a:r>
                      <a:endParaRPr lang="pt-BR" sz="200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21/11/2022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dirty="0">
                          <a:effectLst/>
                        </a:rPr>
                        <a:t>Apresentação e Entrega dos Documentos do Projeto</a:t>
                      </a:r>
                      <a:endParaRPr lang="pt-BR" sz="2000"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dirty="0">
                          <a:effectLst/>
                        </a:rPr>
                        <a:t>5/12/2022</a:t>
                      </a:r>
                      <a:endParaRPr lang="pt-BR" sz="2000"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38200" y="57409"/>
            <a:ext cx="10058400" cy="1450757"/>
          </a:xfrm>
        </p:spPr>
        <p:txBody>
          <a:bodyPr/>
          <a:lstStyle/>
          <a:p>
            <a:r>
              <a:rPr lang="pt-BR" dirty="0"/>
              <a:t>Diagramas</a:t>
            </a:r>
            <a:br>
              <a:rPr lang="pt-BR" dirty="0"/>
            </a:br>
            <a:r>
              <a:rPr lang="pt-BR" sz="2000" dirty="0"/>
              <a:t>Fluxo de Consulta de Produto</a:t>
            </a:r>
          </a:p>
        </p:txBody>
      </p:sp>
      <p:pic>
        <p:nvPicPr>
          <p:cNvPr id="4" name="Imagem 3" descr="Diagrama&#10;&#10;Descrição gerada automaticamente">
            <a:extLst>
              <a:ext uri="{FF2B5EF4-FFF2-40B4-BE49-F238E27FC236}">
                <a16:creationId xmlns:a16="http://schemas.microsoft.com/office/drawing/2014/main" id="{C8ED6815-2D8D-9F53-DF45-9146D4996DBD}"/>
              </a:ext>
            </a:extLst>
          </p:cNvPr>
          <p:cNvPicPr>
            <a:picLocks noChangeAspect="1"/>
          </p:cNvPicPr>
          <p:nvPr/>
        </p:nvPicPr>
        <p:blipFill>
          <a:blip r:embed="rId2"/>
          <a:stretch>
            <a:fillRect/>
          </a:stretch>
        </p:blipFill>
        <p:spPr>
          <a:xfrm>
            <a:off x="839585" y="1508166"/>
            <a:ext cx="10514215" cy="5349834"/>
          </a:xfrm>
          <a:prstGeom prst="rect">
            <a:avLst/>
          </a:prstGeom>
        </p:spPr>
      </p:pic>
    </p:spTree>
    <p:extLst>
      <p:ext uri="{BB962C8B-B14F-4D97-AF65-F5344CB8AC3E}">
        <p14:creationId xmlns:p14="http://schemas.microsoft.com/office/powerpoint/2010/main" val="2933521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classes de Domínio</a:t>
            </a:r>
          </a:p>
        </p:txBody>
      </p:sp>
      <p:pic>
        <p:nvPicPr>
          <p:cNvPr id="6" name="Imagem 5">
            <a:extLst>
              <a:ext uri="{FF2B5EF4-FFF2-40B4-BE49-F238E27FC236}">
                <a16:creationId xmlns:a16="http://schemas.microsoft.com/office/drawing/2014/main" id="{AC8BDF82-6EFD-2F2C-DE97-B2FE153C3442}"/>
              </a:ext>
            </a:extLst>
          </p:cNvPr>
          <p:cNvPicPr>
            <a:picLocks noChangeAspect="1"/>
          </p:cNvPicPr>
          <p:nvPr/>
        </p:nvPicPr>
        <p:blipFill>
          <a:blip r:embed="rId2"/>
          <a:stretch>
            <a:fillRect/>
          </a:stretch>
        </p:blipFill>
        <p:spPr>
          <a:xfrm>
            <a:off x="2464130" y="1988374"/>
            <a:ext cx="7263740" cy="4085854"/>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10" name="Imagem 9">
            <a:extLst>
              <a:ext uri="{FF2B5EF4-FFF2-40B4-BE49-F238E27FC236}">
                <a16:creationId xmlns:a16="http://schemas.microsoft.com/office/drawing/2014/main" id="{C3E847B7-F0F7-C386-7B31-9D7CDDFFB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2640264" y="1852901"/>
            <a:ext cx="7204380" cy="4370648"/>
          </a:xfrm>
          <a:prstGeom prst="rect">
            <a:avLst/>
          </a:prstGeom>
        </p:spPr>
      </p:pic>
    </p:spTree>
    <p:extLst>
      <p:ext uri="{BB962C8B-B14F-4D97-AF65-F5344CB8AC3E}">
        <p14:creationId xmlns:p14="http://schemas.microsoft.com/office/powerpoint/2010/main" val="898827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509413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controle</a:t>
            </a:r>
          </a:p>
        </p:txBody>
      </p:sp>
      <p:pic>
        <p:nvPicPr>
          <p:cNvPr id="4" name="Imagem 3" descr="Diagrama&#10;&#10;Descrição gerada automaticamente">
            <a:extLst>
              <a:ext uri="{FF2B5EF4-FFF2-40B4-BE49-F238E27FC236}">
                <a16:creationId xmlns:a16="http://schemas.microsoft.com/office/drawing/2014/main" id="{A151A8E3-955A-6174-AFA5-C6337498C6C7}"/>
              </a:ext>
            </a:extLst>
          </p:cNvPr>
          <p:cNvPicPr>
            <a:picLocks noChangeAspect="1"/>
          </p:cNvPicPr>
          <p:nvPr/>
        </p:nvPicPr>
        <p:blipFill>
          <a:blip r:embed="rId2"/>
          <a:stretch>
            <a:fillRect/>
          </a:stretch>
        </p:blipFill>
        <p:spPr>
          <a:xfrm>
            <a:off x="1683120" y="1977966"/>
            <a:ext cx="9065630" cy="4066573"/>
          </a:xfrm>
          <a:prstGeom prst="rect">
            <a:avLst/>
          </a:prstGeom>
        </p:spPr>
      </p:pic>
    </p:spTree>
    <p:extLst>
      <p:ext uri="{BB962C8B-B14F-4D97-AF65-F5344CB8AC3E}">
        <p14:creationId xmlns:p14="http://schemas.microsoft.com/office/powerpoint/2010/main" val="46890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4" name="Imagem 3" descr="Diagrama&#10;&#10;Descrição gerada automaticamente">
            <a:extLst>
              <a:ext uri="{FF2B5EF4-FFF2-40B4-BE49-F238E27FC236}">
                <a16:creationId xmlns:a16="http://schemas.microsoft.com/office/drawing/2014/main" id="{A4CD8F70-5FE5-9DFD-5B7B-C984ECEB8642}"/>
              </a:ext>
            </a:extLst>
          </p:cNvPr>
          <p:cNvPicPr>
            <a:picLocks noChangeAspect="1"/>
          </p:cNvPicPr>
          <p:nvPr/>
        </p:nvPicPr>
        <p:blipFill>
          <a:blip r:embed="rId2"/>
          <a:stretch>
            <a:fillRect/>
          </a:stretch>
        </p:blipFill>
        <p:spPr>
          <a:xfrm>
            <a:off x="0" y="641268"/>
            <a:ext cx="12192000" cy="6216732"/>
          </a:xfrm>
          <a:prstGeom prst="rect">
            <a:avLst/>
          </a:prstGeom>
        </p:spPr>
      </p:pic>
    </p:spTree>
    <p:extLst>
      <p:ext uri="{BB962C8B-B14F-4D97-AF65-F5344CB8AC3E}">
        <p14:creationId xmlns:p14="http://schemas.microsoft.com/office/powerpoint/2010/main" val="810021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C296A7-F0B1-4CB4-B7C1-383F0616A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614</TotalTime>
  <Words>2975</Words>
  <Application>Microsoft Office PowerPoint</Application>
  <PresentationFormat>Widescreen</PresentationFormat>
  <Paragraphs>353</Paragraphs>
  <Slides>67</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67</vt:i4>
      </vt:variant>
    </vt:vector>
  </HeadingPairs>
  <TitlesOfParts>
    <vt:vector size="72" baseType="lpstr">
      <vt:lpstr>Arial</vt:lpstr>
      <vt:lpstr>Calibri</vt:lpstr>
      <vt:lpstr>Calibri Light</vt:lpstr>
      <vt:lpstr>Times New Roman</vt:lpstr>
      <vt:lpstr>Retrospectiva</vt:lpstr>
      <vt:lpstr>LGAMES</vt:lpstr>
      <vt:lpstr>Tópicos</vt:lpstr>
      <vt:lpstr>Tópicos</vt:lpstr>
      <vt:lpstr>Tecnologias</vt:lpstr>
      <vt:lpstr>Cronograma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Testes</vt:lpstr>
      <vt:lpstr>Testes</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Fluxo de Cadastro do Cliente</vt:lpstr>
      <vt:lpstr>Diagramas Fluxo de Consulta de Produto</vt:lpstr>
      <vt:lpstr>Diagramas Diagrama classes de Domínio</vt:lpstr>
      <vt:lpstr>Diagramas Diagrama de Domínio</vt:lpstr>
      <vt:lpstr>Diagramas Diagrama de classes de persistência</vt:lpstr>
      <vt:lpstr>Diagramas Diagrama de classes de persistência</vt:lpstr>
      <vt:lpstr>Diagramas Diagrama de classes de controle</vt:lpstr>
      <vt:lpstr>Diagramas Diagrama de classes de persistência</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31</cp:revision>
  <dcterms:created xsi:type="dcterms:W3CDTF">2022-11-20T14:07:41Z</dcterms:created>
  <dcterms:modified xsi:type="dcterms:W3CDTF">2022-12-02T01:22:00Z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